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60" r:id="rId3"/>
    <p:sldId id="257" r:id="rId4"/>
    <p:sldId id="259" r:id="rId5"/>
    <p:sldId id="277" r:id="rId6"/>
    <p:sldId id="258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3" r:id="rId15"/>
    <p:sldId id="269" r:id="rId16"/>
    <p:sldId id="271" r:id="rId17"/>
    <p:sldId id="272" r:id="rId18"/>
    <p:sldId id="275" r:id="rId19"/>
    <p:sldId id="273" r:id="rId20"/>
    <p:sldId id="274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9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14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jpeg>
</file>

<file path=ppt/media/image17.jpeg>
</file>

<file path=ppt/media/image18.jpeg>
</file>

<file path=ppt/media/image19.jpeg>
</file>

<file path=ppt/media/image2.jpg>
</file>

<file path=ppt/media/image27.png>
</file>

<file path=ppt/media/image28.jpg>
</file>

<file path=ppt/media/image29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2127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191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914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0265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7452029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654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644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341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1667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427423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8835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25860B10-BD61-4161-99D8-83889BE73421}" type="datetimeFigureOut">
              <a:rPr lang="en-GB" smtClean="0"/>
              <a:t>06/11/2019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7B5D997C-B844-4F7E-B3A9-6B6A9AA1081F}" type="slidenum">
              <a:rPr lang="en-GB" smtClean="0"/>
              <a:t>‹#›</a:t>
            </a:fld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8710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11" orient="horz" pos="1368" userDrawn="1">
          <p15:clr>
            <a:srgbClr val="F26B43"/>
          </p15:clr>
        </p15:guide>
        <p15:guide id="12" orient="horz" pos="1440" userDrawn="1">
          <p15:clr>
            <a:srgbClr val="F26B43"/>
          </p15:clr>
        </p15:guide>
        <p15:guide id="13" orient="horz" pos="3696" userDrawn="1">
          <p15:clr>
            <a:srgbClr val="F26B43"/>
          </p15:clr>
        </p15:guide>
        <p15:guide id="14" orient="horz" pos="432" userDrawn="1">
          <p15:clr>
            <a:srgbClr val="F26B43"/>
          </p15:clr>
        </p15:guide>
        <p15:guide id="15" orient="horz" pos="1512" userDrawn="1">
          <p15:clr>
            <a:srgbClr val="F26B43"/>
          </p15:clr>
        </p15:guide>
        <p15:guide id="16" pos="5184" userDrawn="1">
          <p15:clr>
            <a:srgbClr val="F26B43"/>
          </p15:clr>
        </p15:guide>
        <p15:guide id="17" pos="702" userDrawn="1">
          <p15:clr>
            <a:srgbClr val="F26B43"/>
          </p15:clr>
        </p15:guide>
        <p15:guide id="18" pos="64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9324" y="2302510"/>
            <a:ext cx="5945351" cy="1126490"/>
          </a:xfrm>
        </p:spPr>
        <p:txBody>
          <a:bodyPr>
            <a:normAutofit/>
          </a:bodyPr>
          <a:lstStyle/>
          <a:p>
            <a:r>
              <a:rPr lang="en-GB" sz="27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IoT based integrated smart home protocol for wellness sensing and assistive living</a:t>
            </a:r>
            <a:endParaRPr lang="en-GB" sz="2400" b="1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493161" y="3909394"/>
            <a:ext cx="1728568" cy="1126490"/>
          </a:xfrm>
          <a:prstGeom prst="rect">
            <a:avLst/>
          </a:prstGeom>
        </p:spPr>
        <p:txBody>
          <a:bodyPr vert="horz" lIns="68580" tIns="34290" rIns="68580" bIns="34290" rtlCol="0">
            <a:normAutofit fontScale="62500" lnSpcReduction="20000"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500" b="1" dirty="0"/>
              <a:t>THE TEAM MEMBERS</a:t>
            </a:r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/>
              <a:t> </a:t>
            </a:r>
            <a:r>
              <a:rPr lang="en-GB" sz="1800" dirty="0" err="1"/>
              <a:t>Zhenwei</a:t>
            </a:r>
            <a:r>
              <a:rPr lang="en-GB" sz="1800" dirty="0"/>
              <a:t> FU</a:t>
            </a:r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 err="1"/>
              <a:t>Zhenpeng</a:t>
            </a:r>
            <a:r>
              <a:rPr lang="en-GB" sz="1800" dirty="0"/>
              <a:t> Wang</a:t>
            </a:r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/>
              <a:t> K</a:t>
            </a:r>
            <a:r>
              <a:rPr lang="en-US" altLang="zh-CN" sz="1800" dirty="0"/>
              <a:t>eke Shi</a:t>
            </a:r>
            <a:endParaRPr lang="en-GB" sz="1800" dirty="0"/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/>
              <a:t> Lin </a:t>
            </a:r>
            <a:r>
              <a:rPr lang="en-US" altLang="zh-CN" sz="1800" dirty="0"/>
              <a:t>Chen</a:t>
            </a:r>
            <a:endParaRPr lang="en-GB" sz="1800" dirty="0"/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/>
              <a:t> Wang Zhan</a:t>
            </a:r>
          </a:p>
          <a:p>
            <a:pPr marL="257175" indent="-257175" algn="l">
              <a:buFont typeface="Arial" panose="020B0604020202020204" pitchFamily="34" charset="0"/>
              <a:buChar char="•"/>
            </a:pPr>
            <a:r>
              <a:rPr lang="en-GB" sz="1800" dirty="0"/>
              <a:t> Yan Chen</a:t>
            </a:r>
          </a:p>
        </p:txBody>
      </p:sp>
    </p:spTree>
    <p:extLst>
      <p:ext uri="{BB962C8B-B14F-4D97-AF65-F5344CB8AC3E}">
        <p14:creationId xmlns:p14="http://schemas.microsoft.com/office/powerpoint/2010/main" val="2259846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692743"/>
            <a:ext cx="4301837" cy="3036095"/>
          </a:xfrm>
        </p:spPr>
        <p:txBody>
          <a:bodyPr/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Current Sensor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30999" y="2067004"/>
            <a:ext cx="5931011" cy="3562516"/>
            <a:chOff x="2441331" y="1613006"/>
            <a:chExt cx="7908015" cy="475002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41331" y="1613006"/>
              <a:ext cx="7908015" cy="434991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662988" y="5962917"/>
              <a:ext cx="7686358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PCB design in </a:t>
              </a:r>
              <a:r>
                <a:rPr lang="en-GB" sz="1350" dirty="0" err="1"/>
                <a:t>Altium</a:t>
              </a:r>
              <a:r>
                <a:rPr lang="en-GB" sz="1350" dirty="0"/>
                <a:t> designer of 4 Current sensors connected with MC.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083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3232"/>
            <a:ext cx="4301837" cy="303609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Touch Sensor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using TTP223 BA6 IC, 1000 ohm resistor and 100nF capacitor.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Indigenously built.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Toggles between 0 and 1 state.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Very sensitive and efficient. </a:t>
            </a:r>
            <a:endParaRPr lang="en-GB" dirty="0"/>
          </a:p>
          <a:p>
            <a:pPr marL="0" indent="0">
              <a:buNone/>
            </a:pPr>
            <a:r>
              <a:rPr lang="en-GB" u="sng" dirty="0"/>
              <a:t>Application:</a:t>
            </a:r>
          </a:p>
          <a:p>
            <a:pPr marL="0" indent="0">
              <a:buNone/>
            </a:pPr>
            <a:r>
              <a:rPr lang="en-GB" dirty="0"/>
              <a:t>Chair, Bed, Toilet.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645308" y="1995836"/>
            <a:ext cx="2158555" cy="1193345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789850" y="1513233"/>
            <a:ext cx="5354150" cy="3869844"/>
            <a:chOff x="5053133" y="874643"/>
            <a:chExt cx="7138867" cy="5159791"/>
          </a:xfrm>
        </p:grpSpPr>
        <p:grpSp>
          <p:nvGrpSpPr>
            <p:cNvPr id="12" name="Group 11"/>
            <p:cNvGrpSpPr/>
            <p:nvPr/>
          </p:nvGrpSpPr>
          <p:grpSpPr>
            <a:xfrm>
              <a:off x="5053133" y="874643"/>
              <a:ext cx="7138867" cy="4759683"/>
              <a:chOff x="4018134" y="841306"/>
              <a:chExt cx="7138867" cy="4759683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7393345" y="841306"/>
                <a:ext cx="3763656" cy="4759683"/>
                <a:chOff x="7393345" y="1496291"/>
                <a:chExt cx="3763656" cy="4759683"/>
              </a:xfrm>
            </p:grpSpPr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9165725" y="1496291"/>
                  <a:ext cx="1991276" cy="3265200"/>
                </a:xfrm>
                <a:prstGeom prst="rect">
                  <a:avLst/>
                </a:prstGeom>
              </p:spPr>
            </p:pic>
            <p:pic>
              <p:nvPicPr>
                <p:cNvPr id="5" name="Picture 4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165725" y="4761490"/>
                  <a:ext cx="1991276" cy="1494484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393345" y="3892801"/>
                  <a:ext cx="1772380" cy="2363173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393345" y="1529628"/>
                  <a:ext cx="1772380" cy="2363173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  <p:pic>
            <p:nvPicPr>
              <p:cNvPr id="11" name="Picture 1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18134" y="3719379"/>
                <a:ext cx="3354429" cy="188161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6466466" y="5634325"/>
              <a:ext cx="415340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Touch sensor application and PCB.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6506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471"/>
            <a:ext cx="4301837" cy="30360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Temperature Sensor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LM35 sensor.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Calibrated directly in Celsius.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current drain and low self heating.</a:t>
            </a:r>
            <a:endParaRPr lang="en-GB" dirty="0"/>
          </a:p>
          <a:p>
            <a:pPr marL="0" indent="0">
              <a:buNone/>
            </a:pPr>
            <a:r>
              <a:rPr lang="en-GB" u="sng" dirty="0"/>
              <a:t>Application:</a:t>
            </a:r>
          </a:p>
          <a:p>
            <a:pPr marL="0" indent="0">
              <a:buNone/>
            </a:pPr>
            <a:r>
              <a:rPr lang="en-GB" dirty="0"/>
              <a:t>Room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155" y="2004471"/>
            <a:ext cx="3508499" cy="19948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79583" y="3999307"/>
            <a:ext cx="291164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Circuit diagram of LM 35.</a:t>
            </a:r>
          </a:p>
        </p:txBody>
      </p:sp>
    </p:spTree>
    <p:extLst>
      <p:ext uri="{BB962C8B-B14F-4D97-AF65-F5344CB8AC3E}">
        <p14:creationId xmlns:p14="http://schemas.microsoft.com/office/powerpoint/2010/main" val="1103347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471"/>
            <a:ext cx="4301837" cy="303609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Motion Sensor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Grove PIR sensors used in AND gate configuration.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within 90 degree angle.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Detects within 5m. 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Operates within 3V to 5V.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u="sng" dirty="0"/>
              <a:t>Application:</a:t>
            </a:r>
          </a:p>
          <a:p>
            <a:pPr marL="0" indent="0">
              <a:buNone/>
            </a:pPr>
            <a:r>
              <a:rPr lang="en-GB" dirty="0"/>
              <a:t>Room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768" y="2004471"/>
            <a:ext cx="3939827" cy="220916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5813714" y="2602924"/>
            <a:ext cx="31173" cy="374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7777595" y="2602924"/>
            <a:ext cx="161060" cy="311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5548745" y="2260023"/>
            <a:ext cx="8572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Sensor 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150670" y="2279165"/>
            <a:ext cx="85725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Sensor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221706" y="4192189"/>
            <a:ext cx="34346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Two Grove PIR sensors at door entrance.</a:t>
            </a:r>
          </a:p>
        </p:txBody>
      </p:sp>
    </p:spTree>
    <p:extLst>
      <p:ext uri="{BB962C8B-B14F-4D97-AF65-F5344CB8AC3E}">
        <p14:creationId xmlns:p14="http://schemas.microsoft.com/office/powerpoint/2010/main" val="37230914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1878"/>
            <a:ext cx="7200900" cy="2686050"/>
          </a:xfrm>
        </p:spPr>
        <p:txBody>
          <a:bodyPr>
            <a:normAutofit/>
          </a:bodyPr>
          <a:lstStyle/>
          <a:p>
            <a:r>
              <a:rPr lang="en-GB" sz="1800" b="1" u="sng" dirty="0">
                <a:latin typeface="Arial Narrow" panose="020B0606020202030204" pitchFamily="34" charset="0"/>
              </a:rPr>
              <a:t>Computer Interface</a:t>
            </a: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Python is used.</a:t>
            </a: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Integrated Development Environment (IDE) Pycharm.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195200" y="2854903"/>
            <a:ext cx="7200900" cy="2328407"/>
            <a:chOff x="1655945" y="1776943"/>
            <a:chExt cx="9601200" cy="3104543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55945" y="1776943"/>
              <a:ext cx="4873058" cy="2677294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60709" y="1776944"/>
              <a:ext cx="4696436" cy="2695704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4904509" y="4481377"/>
              <a:ext cx="6068291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Chair and Juicer output.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62623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1878"/>
            <a:ext cx="7200900" cy="2686050"/>
          </a:xfrm>
        </p:spPr>
        <p:txBody>
          <a:bodyPr>
            <a:normAutofit/>
          </a:bodyPr>
          <a:lstStyle/>
          <a:p>
            <a:r>
              <a:rPr lang="en-GB" sz="1800" b="1" u="sng" dirty="0">
                <a:latin typeface="Arial Narrow" panose="020B0606020202030204" pitchFamily="34" charset="0"/>
              </a:rPr>
              <a:t>Computer Interface</a:t>
            </a: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Python is used.</a:t>
            </a: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Integrated Development Environment (IDE) Pycharm.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1028701" y="2637341"/>
            <a:ext cx="7224893" cy="2260719"/>
            <a:chOff x="1371600" y="2373454"/>
            <a:chExt cx="9633191" cy="3014292"/>
          </a:xfrm>
        </p:grpSpPr>
        <p:sp>
          <p:nvSpPr>
            <p:cNvPr id="6" name="TextBox 5"/>
            <p:cNvSpPr txBox="1"/>
            <p:nvPr/>
          </p:nvSpPr>
          <p:spPr>
            <a:xfrm>
              <a:off x="4537365" y="4987637"/>
              <a:ext cx="3082636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Output from Bed</a:t>
              </a: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71600" y="2373454"/>
              <a:ext cx="9633191" cy="26141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79045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1878"/>
            <a:ext cx="2252284" cy="2686050"/>
          </a:xfrm>
        </p:spPr>
        <p:txBody>
          <a:bodyPr>
            <a:normAutofit/>
          </a:bodyPr>
          <a:lstStyle/>
          <a:p>
            <a:r>
              <a:rPr lang="en-GB" sz="1800" b="1" u="sng" dirty="0">
                <a:latin typeface="Arial Narrow" panose="020B0606020202030204" pitchFamily="34" charset="0"/>
              </a:rPr>
              <a:t>Computer Interface</a:t>
            </a:r>
            <a:r>
              <a:rPr lang="en-GB" sz="1800" dirty="0">
                <a:latin typeface="Arial Narrow" panose="020B0606020202030204" pitchFamily="34" charset="0"/>
              </a:rPr>
              <a:t> </a:t>
            </a:r>
          </a:p>
          <a:p>
            <a:endParaRPr lang="en-GB" sz="1800" dirty="0">
              <a:latin typeface="Arial Narrow" panose="020B0606020202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622" y="2290321"/>
            <a:ext cx="6119055" cy="335165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43238" y="5850709"/>
            <a:ext cx="35433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Combine output of the sensors.</a:t>
            </a:r>
          </a:p>
        </p:txBody>
      </p:sp>
    </p:spTree>
    <p:extLst>
      <p:ext uri="{BB962C8B-B14F-4D97-AF65-F5344CB8AC3E}">
        <p14:creationId xmlns:p14="http://schemas.microsoft.com/office/powerpoint/2010/main" val="1513565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1878"/>
            <a:ext cx="7549816" cy="993698"/>
          </a:xfrm>
        </p:spPr>
        <p:txBody>
          <a:bodyPr>
            <a:normAutofit lnSpcReduction="10000"/>
          </a:bodyPr>
          <a:lstStyle/>
          <a:p>
            <a:r>
              <a:rPr lang="en-GB" sz="1800" b="1" u="sng" dirty="0">
                <a:latin typeface="Arial Narrow" panose="020B0606020202030204" pitchFamily="34" charset="0"/>
              </a:rPr>
              <a:t>Cloud interface</a:t>
            </a:r>
            <a:endParaRPr lang="en-GB" sz="1800" dirty="0">
              <a:latin typeface="Arial Narrow" panose="020B0606020202030204" pitchFamily="34" charset="0"/>
            </a:endParaRP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Graphs generated using Thingspeak.com.</a:t>
            </a: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Data  is transferred in real time.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164055" y="2505576"/>
            <a:ext cx="5379746" cy="3326190"/>
            <a:chOff x="2885407" y="2197768"/>
            <a:chExt cx="7172994" cy="443492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5407" y="2197768"/>
              <a:ext cx="7172994" cy="403481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987382" y="6232579"/>
              <a:ext cx="496904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Graphs of various modules generated online.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8201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511878"/>
            <a:ext cx="7549816" cy="993698"/>
          </a:xfrm>
        </p:spPr>
        <p:txBody>
          <a:bodyPr>
            <a:normAutofit/>
          </a:bodyPr>
          <a:lstStyle/>
          <a:p>
            <a:r>
              <a:rPr lang="en-GB" sz="1800" b="1" u="sng" dirty="0">
                <a:latin typeface="Arial Narrow" panose="020B0606020202030204" pitchFamily="34" charset="0"/>
              </a:rPr>
              <a:t>Cloud interface</a:t>
            </a:r>
            <a:endParaRPr lang="en-GB" sz="1800" dirty="0">
              <a:latin typeface="Arial Narrow" panose="020B0606020202030204" pitchFamily="34" charset="0"/>
            </a:endParaRPr>
          </a:p>
          <a:p>
            <a:pPr lvl="1"/>
            <a:r>
              <a:rPr lang="en-GB" sz="1800" dirty="0">
                <a:latin typeface="Arial Narrow" panose="020B0606020202030204" pitchFamily="34" charset="0"/>
              </a:rPr>
              <a:t>2</a:t>
            </a:r>
            <a:r>
              <a:rPr lang="en-GB" sz="1800" baseline="30000" dirty="0">
                <a:latin typeface="Arial Narrow" panose="020B0606020202030204" pitchFamily="34" charset="0"/>
              </a:rPr>
              <a:t>nd</a:t>
            </a:r>
            <a:r>
              <a:rPr lang="en-GB" sz="1800" dirty="0">
                <a:latin typeface="Arial Narrow" panose="020B0606020202030204" pitchFamily="34" charset="0"/>
              </a:rPr>
              <a:t> Instant.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40213" y="6000750"/>
            <a:ext cx="372678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Graphs of various modules generated online.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07DB92B-7A1E-4C0F-8FA7-C0C5A999F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393" y="2233493"/>
            <a:ext cx="5686425" cy="37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10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128712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Challenges Faced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854777"/>
            <a:ext cx="6657975" cy="2988685"/>
          </a:xfrm>
        </p:spPr>
        <p:txBody>
          <a:bodyPr>
            <a:normAutofit lnSpcReduction="10000"/>
          </a:bodyPr>
          <a:lstStyle/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Diverse hardware and software affecting the process of integration.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 time gets to be distinctly pivotal. 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Tremendous time consumption in finding appropriate sensors.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 malfunctioning and inaccurate data transfer with delay.</a:t>
            </a:r>
          </a:p>
        </p:txBody>
      </p:sp>
    </p:spTree>
    <p:extLst>
      <p:ext uri="{BB962C8B-B14F-4D97-AF65-F5344CB8AC3E}">
        <p14:creationId xmlns:p14="http://schemas.microsoft.com/office/powerpoint/2010/main" val="1638879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This presentation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GB" dirty="0"/>
              <a:t>Aims and Objectives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System Overview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Plan and Schedule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Introducing various sensing modules 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Computer and Cloud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Challenges faced</a:t>
            </a:r>
          </a:p>
          <a:p>
            <a:pPr marL="342900" indent="-342900">
              <a:buFont typeface="+mj-lt"/>
              <a:buAutoNum type="arabicPeriod"/>
            </a:pPr>
            <a:r>
              <a:rPr lang="en-GB" dirty="0"/>
              <a:t>Future prospects</a:t>
            </a:r>
          </a:p>
        </p:txBody>
      </p:sp>
    </p:spTree>
    <p:extLst>
      <p:ext uri="{BB962C8B-B14F-4D97-AF65-F5344CB8AC3E}">
        <p14:creationId xmlns:p14="http://schemas.microsoft.com/office/powerpoint/2010/main" val="1038430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128712"/>
            <a:ext cx="7200900" cy="529937"/>
          </a:xfrm>
        </p:spPr>
        <p:txBody>
          <a:bodyPr>
            <a:normAutofit fontScale="90000"/>
          </a:bodyPr>
          <a:lstStyle/>
          <a:p>
            <a:r>
              <a:rPr lang="en-GB" dirty="0"/>
              <a:t>Future Prospects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854777"/>
            <a:ext cx="6657975" cy="2988685"/>
          </a:xfrm>
        </p:spPr>
        <p:txBody>
          <a:bodyPr>
            <a:normAutofit/>
          </a:bodyPr>
          <a:lstStyle/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user friendly experience, a mobile app can be developed.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More sophisticated, commercial and aesthetically sound packaging.</a:t>
            </a:r>
          </a:p>
          <a:p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Subject to monitory resources and availability of time, supplementary layer of AI can be inserted.</a:t>
            </a:r>
          </a:p>
        </p:txBody>
      </p:sp>
    </p:spTree>
    <p:extLst>
      <p:ext uri="{BB962C8B-B14F-4D97-AF65-F5344CB8AC3E}">
        <p14:creationId xmlns:p14="http://schemas.microsoft.com/office/powerpoint/2010/main" val="3306177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550" y="2286000"/>
            <a:ext cx="4775200" cy="3581400"/>
          </a:xfrm>
        </p:spPr>
      </p:pic>
    </p:spTree>
    <p:extLst>
      <p:ext uri="{BB962C8B-B14F-4D97-AF65-F5344CB8AC3E}">
        <p14:creationId xmlns:p14="http://schemas.microsoft.com/office/powerpoint/2010/main" val="378303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1371600"/>
            <a:ext cx="7200900" cy="542153"/>
          </a:xfrm>
        </p:spPr>
        <p:txBody>
          <a:bodyPr>
            <a:normAutofit/>
          </a:bodyPr>
          <a:lstStyle/>
          <a:p>
            <a:r>
              <a:rPr lang="en-GB" sz="3000" b="1" dirty="0"/>
              <a:t>Aims and Objectives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1913752"/>
            <a:ext cx="7200900" cy="1129871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Targets rehabilitation and elders care.</a:t>
            </a:r>
          </a:p>
          <a:p>
            <a:r>
              <a:rPr lang="en-GB" dirty="0"/>
              <a:t>Health care and life care of elderly to enhance life span.</a:t>
            </a:r>
          </a:p>
          <a:p>
            <a:r>
              <a:rPr lang="en-GB" dirty="0"/>
              <a:t>Ambient and comfortable environment.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028700" y="3159682"/>
            <a:ext cx="7200900" cy="542153"/>
          </a:xfrm>
          <a:prstGeom prst="rect">
            <a:avLst/>
          </a:prstGeom>
        </p:spPr>
        <p:txBody>
          <a:bodyPr vert="horz" lIns="68580" tIns="34290" rIns="68580" bIns="3429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400" b="1" dirty="0"/>
              <a:t>An overview of the system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028700" y="3585776"/>
            <a:ext cx="7315200" cy="178632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500" dirty="0"/>
              <a:t>Integrated sensors via Internet of Things (</a:t>
            </a:r>
            <a:r>
              <a:rPr lang="en-GB" sz="1500" dirty="0" err="1"/>
              <a:t>IoT</a:t>
            </a:r>
            <a:r>
              <a:rPr lang="en-GB" sz="1500" dirty="0"/>
              <a:t>).</a:t>
            </a:r>
          </a:p>
          <a:p>
            <a:r>
              <a:rPr lang="en-GB" sz="1500" dirty="0"/>
              <a:t>9 different kind of sensors. </a:t>
            </a:r>
          </a:p>
          <a:p>
            <a:r>
              <a:rPr lang="en-GB" sz="1500" dirty="0"/>
              <a:t>Microcontroller ESP 32 with wireless data transfer via Wi-Fi. </a:t>
            </a:r>
          </a:p>
          <a:p>
            <a:pPr marL="0" indent="0">
              <a:buNone/>
            </a:pPr>
            <a:endParaRPr lang="en-GB" sz="1500" dirty="0"/>
          </a:p>
          <a:p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1589026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577" y="841664"/>
            <a:ext cx="5689023" cy="405245"/>
          </a:xfrm>
        </p:spPr>
        <p:txBody>
          <a:bodyPr>
            <a:normAutofit fontScale="90000"/>
          </a:bodyPr>
          <a:lstStyle/>
          <a:p>
            <a:r>
              <a:rPr lang="en-GB" dirty="0"/>
              <a:t>Activities of daily living </a:t>
            </a:r>
          </a:p>
        </p:txBody>
      </p:sp>
      <p:grpSp>
        <p:nvGrpSpPr>
          <p:cNvPr id="96" name="Group 95"/>
          <p:cNvGrpSpPr/>
          <p:nvPr/>
        </p:nvGrpSpPr>
        <p:grpSpPr>
          <a:xfrm>
            <a:off x="1028700" y="1667741"/>
            <a:ext cx="7403523" cy="4058955"/>
            <a:chOff x="1101436" y="685800"/>
            <a:chExt cx="9871364" cy="5411940"/>
          </a:xfrm>
        </p:grpSpPr>
        <p:sp>
          <p:nvSpPr>
            <p:cNvPr id="6" name="Rounded Rectangle 5"/>
            <p:cNvSpPr/>
            <p:nvPr/>
          </p:nvSpPr>
          <p:spPr>
            <a:xfrm>
              <a:off x="1101436" y="685800"/>
              <a:ext cx="997528" cy="4779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Air conditioner</a:t>
              </a: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101436" y="1160319"/>
              <a:ext cx="997528" cy="4779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Wake up</a:t>
              </a: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1101436" y="1634837"/>
              <a:ext cx="997528" cy="477982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Going bed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101436" y="2344883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350" dirty="0"/>
                <a:t>Juicer 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1101436" y="2867892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050" dirty="0">
                  <a:solidFill>
                    <a:schemeClr val="tx1"/>
                  </a:solidFill>
                </a:rPr>
                <a:t>Microwave oven</a:t>
              </a:r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1101436" y="3435928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Dish Washer</a:t>
              </a: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101436" y="5619758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Electric Stove</a:t>
              </a:r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1101436" y="5062109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Dining Chair</a:t>
              </a:r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1101436" y="4495802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Water Kettle</a:t>
              </a:r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1101436" y="3965865"/>
              <a:ext cx="997528" cy="477982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350" dirty="0"/>
                <a:t>Toaster</a:t>
              </a:r>
            </a:p>
          </p:txBody>
        </p:sp>
        <p:sp>
          <p:nvSpPr>
            <p:cNvPr id="17" name="Flowchart: Terminator 16"/>
            <p:cNvSpPr/>
            <p:nvPr/>
          </p:nvSpPr>
          <p:spPr>
            <a:xfrm>
              <a:off x="2743200" y="2822865"/>
              <a:ext cx="1288473" cy="284018"/>
            </a:xfrm>
            <a:prstGeom prst="flowChartTerminator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350" dirty="0"/>
                <a:t>Kitchen</a:t>
              </a:r>
            </a:p>
          </p:txBody>
        </p:sp>
        <p:sp>
          <p:nvSpPr>
            <p:cNvPr id="18" name="Flowchart: Terminator 17"/>
            <p:cNvSpPr/>
            <p:nvPr/>
          </p:nvSpPr>
          <p:spPr>
            <a:xfrm>
              <a:off x="4350327" y="782782"/>
              <a:ext cx="1288473" cy="284018"/>
            </a:xfrm>
            <a:prstGeom prst="flowChartTerminator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>
                  <a:solidFill>
                    <a:schemeClr val="tx1"/>
                  </a:solidFill>
                </a:rPr>
                <a:t>Bed Room</a:t>
              </a:r>
            </a:p>
          </p:txBody>
        </p:sp>
        <p:cxnSp>
          <p:nvCxnSpPr>
            <p:cNvPr id="21" name="Curved Connector 20"/>
            <p:cNvCxnSpPr>
              <a:stCxn id="6" idx="3"/>
              <a:endCxn id="18" idx="1"/>
            </p:cNvCxnSpPr>
            <p:nvPr/>
          </p:nvCxnSpPr>
          <p:spPr>
            <a:xfrm>
              <a:off x="2098964" y="924791"/>
              <a:ext cx="2251363" cy="12700"/>
            </a:xfrm>
            <a:prstGeom prst="curvedConnector3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urved Connector 22"/>
            <p:cNvCxnSpPr/>
            <p:nvPr/>
          </p:nvCxnSpPr>
          <p:spPr>
            <a:xfrm flipV="1">
              <a:off x="2098963" y="953654"/>
              <a:ext cx="2251364" cy="370033"/>
            </a:xfrm>
            <a:prstGeom prst="curvedConnector3">
              <a:avLst>
                <a:gd name="adj1" fmla="val 33385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urved Connector 25"/>
            <p:cNvCxnSpPr>
              <a:endCxn id="18" idx="1"/>
            </p:cNvCxnSpPr>
            <p:nvPr/>
          </p:nvCxnSpPr>
          <p:spPr>
            <a:xfrm flipV="1">
              <a:off x="2098963" y="924791"/>
              <a:ext cx="2251364" cy="945575"/>
            </a:xfrm>
            <a:prstGeom prst="curvedConnector3">
              <a:avLst>
                <a:gd name="adj1" fmla="val 38923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urved Connector 28"/>
            <p:cNvCxnSpPr>
              <a:endCxn id="17" idx="1"/>
            </p:cNvCxnSpPr>
            <p:nvPr/>
          </p:nvCxnSpPr>
          <p:spPr>
            <a:xfrm rot="5400000" flipH="1" flipV="1">
              <a:off x="989444" y="4074394"/>
              <a:ext cx="2863275" cy="644237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urved Connector 29"/>
            <p:cNvCxnSpPr>
              <a:endCxn id="17" idx="1"/>
            </p:cNvCxnSpPr>
            <p:nvPr/>
          </p:nvCxnSpPr>
          <p:spPr>
            <a:xfrm rot="5400000" flipH="1" flipV="1">
              <a:off x="1277069" y="3786769"/>
              <a:ext cx="2288025" cy="644237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urved Connector 30"/>
            <p:cNvCxnSpPr>
              <a:endCxn id="17" idx="1"/>
            </p:cNvCxnSpPr>
            <p:nvPr/>
          </p:nvCxnSpPr>
          <p:spPr>
            <a:xfrm rot="5400000" flipH="1" flipV="1">
              <a:off x="1544346" y="3519491"/>
              <a:ext cx="1753470" cy="644237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urved Connector 31"/>
            <p:cNvCxnSpPr>
              <a:endCxn id="17" idx="1"/>
            </p:cNvCxnSpPr>
            <p:nvPr/>
          </p:nvCxnSpPr>
          <p:spPr>
            <a:xfrm rot="5400000" flipH="1" flipV="1">
              <a:off x="1801090" y="3262748"/>
              <a:ext cx="1239984" cy="644236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urved Connector 32"/>
            <p:cNvCxnSpPr>
              <a:endCxn id="17" idx="1"/>
            </p:cNvCxnSpPr>
            <p:nvPr/>
          </p:nvCxnSpPr>
          <p:spPr>
            <a:xfrm rot="5400000" flipH="1" flipV="1">
              <a:off x="2068366" y="2995471"/>
              <a:ext cx="705430" cy="644237"/>
            </a:xfrm>
            <a:prstGeom prst="curvedConnector2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urved Connector 33"/>
            <p:cNvCxnSpPr>
              <a:endCxn id="17" idx="1"/>
            </p:cNvCxnSpPr>
            <p:nvPr/>
          </p:nvCxnSpPr>
          <p:spPr>
            <a:xfrm flipV="1">
              <a:off x="2098963" y="2964874"/>
              <a:ext cx="644237" cy="105646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urved Connector 34"/>
            <p:cNvCxnSpPr>
              <a:endCxn id="17" idx="1"/>
            </p:cNvCxnSpPr>
            <p:nvPr/>
          </p:nvCxnSpPr>
          <p:spPr>
            <a:xfrm>
              <a:off x="2098963" y="2686053"/>
              <a:ext cx="644237" cy="278821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Flowchart: Terminator 44"/>
            <p:cNvSpPr/>
            <p:nvPr/>
          </p:nvSpPr>
          <p:spPr>
            <a:xfrm>
              <a:off x="7412182" y="2822865"/>
              <a:ext cx="1288473" cy="284018"/>
            </a:xfrm>
            <a:prstGeom prst="flowChartTerminator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Bath Room</a:t>
              </a:r>
            </a:p>
          </p:txBody>
        </p:sp>
        <p:sp>
          <p:nvSpPr>
            <p:cNvPr id="46" name="Flowchart: Terminator 45"/>
            <p:cNvSpPr/>
            <p:nvPr/>
          </p:nvSpPr>
          <p:spPr>
            <a:xfrm>
              <a:off x="7412182" y="3966878"/>
              <a:ext cx="1288473" cy="284018"/>
            </a:xfrm>
            <a:prstGeom prst="flowChartTerminator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1350" dirty="0"/>
                <a:t>Entry/Exit</a:t>
              </a:r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8700655" y="746412"/>
              <a:ext cx="2272145" cy="2218462"/>
              <a:chOff x="8700655" y="746412"/>
              <a:chExt cx="2272145" cy="2218462"/>
            </a:xfrm>
          </p:grpSpPr>
          <p:sp>
            <p:nvSpPr>
              <p:cNvPr id="48" name="Rounded Rectangle 47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/>
                  <a:t>Get up in night</a:t>
                </a:r>
              </a:p>
            </p:txBody>
          </p:sp>
          <p:cxnSp>
            <p:nvCxnSpPr>
              <p:cNvPr id="49" name="Curved Connector 48"/>
              <p:cNvCxnSpPr>
                <a:stCxn id="45" idx="3"/>
              </p:cNvCxnSpPr>
              <p:nvPr/>
            </p:nvCxnSpPr>
            <p:spPr>
              <a:xfrm flipV="1">
                <a:off x="8700655" y="1017296"/>
                <a:ext cx="1274617" cy="1947578"/>
              </a:xfrm>
              <a:prstGeom prst="curved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roup 51"/>
            <p:cNvGrpSpPr/>
            <p:nvPr/>
          </p:nvGrpSpPr>
          <p:grpSpPr>
            <a:xfrm>
              <a:off x="8700655" y="1334363"/>
              <a:ext cx="2272145" cy="1630511"/>
              <a:chOff x="8700655" y="746412"/>
              <a:chExt cx="2272145" cy="1630511"/>
            </a:xfrm>
          </p:grpSpPr>
          <p:sp>
            <p:nvSpPr>
              <p:cNvPr id="53" name="Rounded Rectangle 52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/>
                  <a:t>Using Toilet</a:t>
                </a:r>
              </a:p>
            </p:txBody>
          </p:sp>
          <p:cxnSp>
            <p:nvCxnSpPr>
              <p:cNvPr id="54" name="Curved Connector 53"/>
              <p:cNvCxnSpPr>
                <a:stCxn id="45" idx="3"/>
              </p:cNvCxnSpPr>
              <p:nvPr/>
            </p:nvCxnSpPr>
            <p:spPr>
              <a:xfrm flipV="1">
                <a:off x="8700655" y="1017296"/>
                <a:ext cx="1274617" cy="1359627"/>
              </a:xfrm>
              <a:prstGeom prst="curved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oup 54"/>
            <p:cNvGrpSpPr/>
            <p:nvPr/>
          </p:nvGrpSpPr>
          <p:grpSpPr>
            <a:xfrm>
              <a:off x="8700655" y="3479737"/>
              <a:ext cx="2230580" cy="629150"/>
              <a:chOff x="8742220" y="746412"/>
              <a:chExt cx="2230580" cy="629150"/>
            </a:xfrm>
          </p:grpSpPr>
          <p:sp>
            <p:nvSpPr>
              <p:cNvPr id="56" name="Rounded Rectangle 55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350" dirty="0"/>
                  <a:t>Going Out</a:t>
                </a:r>
              </a:p>
            </p:txBody>
          </p:sp>
          <p:cxnSp>
            <p:nvCxnSpPr>
              <p:cNvPr id="57" name="Curved Connector 56"/>
              <p:cNvCxnSpPr>
                <a:stCxn id="46" idx="3"/>
              </p:cNvCxnSpPr>
              <p:nvPr/>
            </p:nvCxnSpPr>
            <p:spPr>
              <a:xfrm flipV="1">
                <a:off x="8742220" y="1017296"/>
                <a:ext cx="1233052" cy="358266"/>
              </a:xfrm>
              <a:prstGeom prst="curvedConnector3">
                <a:avLst>
                  <a:gd name="adj1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oup 57"/>
            <p:cNvGrpSpPr/>
            <p:nvPr/>
          </p:nvGrpSpPr>
          <p:grpSpPr>
            <a:xfrm>
              <a:off x="8700655" y="2508543"/>
              <a:ext cx="2272145" cy="477982"/>
              <a:chOff x="8700655" y="746412"/>
              <a:chExt cx="2272145" cy="477982"/>
            </a:xfrm>
          </p:grpSpPr>
          <p:sp>
            <p:nvSpPr>
              <p:cNvPr id="59" name="Rounded Rectangle 58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350" dirty="0"/>
                  <a:t>Shower</a:t>
                </a:r>
              </a:p>
            </p:txBody>
          </p:sp>
          <p:cxnSp>
            <p:nvCxnSpPr>
              <p:cNvPr id="60" name="Curved Connector 59"/>
              <p:cNvCxnSpPr>
                <a:stCxn id="45" idx="3"/>
              </p:cNvCxnSpPr>
              <p:nvPr/>
            </p:nvCxnSpPr>
            <p:spPr>
              <a:xfrm flipV="1">
                <a:off x="8700655" y="1017296"/>
                <a:ext cx="1274617" cy="185447"/>
              </a:xfrm>
              <a:prstGeom prst="curvedConnector3">
                <a:avLst>
                  <a:gd name="adj1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Group 60"/>
            <p:cNvGrpSpPr/>
            <p:nvPr/>
          </p:nvGrpSpPr>
          <p:grpSpPr>
            <a:xfrm>
              <a:off x="8700655" y="1929965"/>
              <a:ext cx="2272145" cy="1034909"/>
              <a:chOff x="8700655" y="746412"/>
              <a:chExt cx="2272145" cy="1034909"/>
            </a:xfrm>
          </p:grpSpPr>
          <p:sp>
            <p:nvSpPr>
              <p:cNvPr id="62" name="Rounded Rectangle 61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dirty="0"/>
                  <a:t>Hygiene</a:t>
                </a:r>
                <a:endParaRPr lang="en-GB" sz="1350" dirty="0"/>
              </a:p>
            </p:txBody>
          </p:sp>
          <p:cxnSp>
            <p:nvCxnSpPr>
              <p:cNvPr id="63" name="Curved Connector 62"/>
              <p:cNvCxnSpPr>
                <a:stCxn id="45" idx="3"/>
              </p:cNvCxnSpPr>
              <p:nvPr/>
            </p:nvCxnSpPr>
            <p:spPr>
              <a:xfrm flipV="1">
                <a:off x="8700655" y="1017297"/>
                <a:ext cx="1274617" cy="764024"/>
              </a:xfrm>
              <a:prstGeom prst="curvedConnector3">
                <a:avLst>
                  <a:gd name="adj1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/>
            <p:cNvGrpSpPr/>
            <p:nvPr/>
          </p:nvGrpSpPr>
          <p:grpSpPr>
            <a:xfrm>
              <a:off x="8700655" y="3997045"/>
              <a:ext cx="2230579" cy="477982"/>
              <a:chOff x="8742221" y="746412"/>
              <a:chExt cx="2230579" cy="477982"/>
            </a:xfrm>
          </p:grpSpPr>
          <p:sp>
            <p:nvSpPr>
              <p:cNvPr id="65" name="Rounded Rectangle 64"/>
              <p:cNvSpPr/>
              <p:nvPr/>
            </p:nvSpPr>
            <p:spPr>
              <a:xfrm>
                <a:off x="9975272" y="746412"/>
                <a:ext cx="997528" cy="477982"/>
              </a:xfrm>
              <a:prstGeom prst="roundRect">
                <a:avLst/>
              </a:prstGeom>
            </p:spPr>
            <p:style>
              <a:lnRef idx="1">
                <a:schemeClr val="accent1"/>
              </a:lnRef>
              <a:fillRef idx="2">
                <a:schemeClr val="accent1"/>
              </a:fillRef>
              <a:effectRef idx="1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GB" sz="1350" dirty="0"/>
                  <a:t>Return</a:t>
                </a:r>
              </a:p>
            </p:txBody>
          </p:sp>
          <p:cxnSp>
            <p:nvCxnSpPr>
              <p:cNvPr id="66" name="Curved Connector 65"/>
              <p:cNvCxnSpPr>
                <a:stCxn id="46" idx="3"/>
              </p:cNvCxnSpPr>
              <p:nvPr/>
            </p:nvCxnSpPr>
            <p:spPr>
              <a:xfrm>
                <a:off x="8742221" y="858254"/>
                <a:ext cx="1233051" cy="159042"/>
              </a:xfrm>
              <a:prstGeom prst="curvedConnector3">
                <a:avLst>
                  <a:gd name="adj1" fmla="val 50000"/>
                </a:avLst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2" name="Curved Connector 91"/>
            <p:cNvCxnSpPr>
              <a:stCxn id="18" idx="3"/>
            </p:cNvCxnSpPr>
            <p:nvPr/>
          </p:nvCxnSpPr>
          <p:spPr>
            <a:xfrm>
              <a:off x="5638800" y="924791"/>
              <a:ext cx="4294906" cy="99791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7" name="Picture 9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8" t="6294" r="7096" b="13029"/>
          <a:stretch/>
        </p:blipFill>
        <p:spPr>
          <a:xfrm>
            <a:off x="3520947" y="3073372"/>
            <a:ext cx="1104581" cy="1077803"/>
          </a:xfrm>
          <a:prstGeom prst="rect">
            <a:avLst/>
          </a:prstGeom>
        </p:spPr>
      </p:pic>
      <p:cxnSp>
        <p:nvCxnSpPr>
          <p:cNvPr id="99" name="Curved Connector 98"/>
          <p:cNvCxnSpPr>
            <a:stCxn id="18" idx="2"/>
            <a:endCxn id="97" idx="0"/>
          </p:cNvCxnSpPr>
          <p:nvPr/>
        </p:nvCxnSpPr>
        <p:spPr>
          <a:xfrm rot="16200000" flipH="1">
            <a:off x="3450951" y="2451086"/>
            <a:ext cx="1119881" cy="124691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urved Connector 101"/>
          <p:cNvCxnSpPr>
            <a:stCxn id="17" idx="3"/>
            <a:endCxn id="97" idx="1"/>
          </p:cNvCxnSpPr>
          <p:nvPr/>
        </p:nvCxnSpPr>
        <p:spPr>
          <a:xfrm>
            <a:off x="3226378" y="3377047"/>
            <a:ext cx="294569" cy="23522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Curved Connector 105"/>
          <p:cNvCxnSpPr>
            <a:stCxn id="46" idx="1"/>
            <a:endCxn id="97" idx="3"/>
          </p:cNvCxnSpPr>
          <p:nvPr/>
        </p:nvCxnSpPr>
        <p:spPr>
          <a:xfrm rot="10800000">
            <a:off x="4625528" y="3612275"/>
            <a:ext cx="1136232" cy="622783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Curved Connector 106"/>
          <p:cNvCxnSpPr>
            <a:stCxn id="45" idx="1"/>
            <a:endCxn id="97" idx="3"/>
          </p:cNvCxnSpPr>
          <p:nvPr/>
        </p:nvCxnSpPr>
        <p:spPr>
          <a:xfrm rot="10800000" flipV="1">
            <a:off x="4625528" y="3377047"/>
            <a:ext cx="1136232" cy="235227"/>
          </a:xfrm>
          <a:prstGeom prst="curved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325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F69192-E501-40FA-B1A9-4E0BE4894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685801"/>
            <a:ext cx="7200900" cy="614190"/>
          </a:xfrm>
        </p:spPr>
        <p:txBody>
          <a:bodyPr>
            <a:normAutofit fontScale="90000"/>
          </a:bodyPr>
          <a:lstStyle/>
          <a:p>
            <a:r>
              <a:rPr lang="en-US" altLang="zh-CN" sz="4000" dirty="0"/>
              <a:t>3D graph</a:t>
            </a:r>
            <a:endParaRPr lang="zh-CN" altLang="en-US" sz="4000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901591D-B987-4020-BA1E-DE32CEE85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95" y="1820228"/>
            <a:ext cx="6968505" cy="4024312"/>
          </a:xfrm>
        </p:spPr>
      </p:pic>
    </p:spTree>
    <p:extLst>
      <p:ext uri="{BB962C8B-B14F-4D97-AF65-F5344CB8AC3E}">
        <p14:creationId xmlns:p14="http://schemas.microsoft.com/office/powerpoint/2010/main" val="122428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0753" y="1056007"/>
            <a:ext cx="5765113" cy="936281"/>
          </a:xfrm>
        </p:spPr>
        <p:txBody>
          <a:bodyPr/>
          <a:lstStyle/>
          <a:p>
            <a:r>
              <a:rPr lang="en-GB" dirty="0"/>
              <a:t>System Overview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64681" y="-629759"/>
            <a:ext cx="71884" cy="7188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35" name="Group 34"/>
          <p:cNvGrpSpPr/>
          <p:nvPr/>
        </p:nvGrpSpPr>
        <p:grpSpPr>
          <a:xfrm>
            <a:off x="1387186" y="1910723"/>
            <a:ext cx="6437169" cy="3840645"/>
            <a:chOff x="2348345" y="1550104"/>
            <a:chExt cx="7211291" cy="4455841"/>
          </a:xfrm>
        </p:grpSpPr>
        <p:grpSp>
          <p:nvGrpSpPr>
            <p:cNvPr id="33" name="Group 32"/>
            <p:cNvGrpSpPr/>
            <p:nvPr/>
          </p:nvGrpSpPr>
          <p:grpSpPr>
            <a:xfrm>
              <a:off x="2608633" y="1678398"/>
              <a:ext cx="6688550" cy="4166875"/>
              <a:chOff x="2039814" y="1734669"/>
              <a:chExt cx="6688550" cy="4166875"/>
            </a:xfrm>
          </p:grpSpPr>
          <p:sp>
            <p:nvSpPr>
              <p:cNvPr id="32" name="TextBox 31"/>
              <p:cNvSpPr txBox="1"/>
              <p:nvPr/>
            </p:nvSpPr>
            <p:spPr>
              <a:xfrm>
                <a:off x="4020714" y="3469435"/>
                <a:ext cx="3470564" cy="3481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350" dirty="0"/>
                  <a:t>Network Administrator</a:t>
                </a:r>
              </a:p>
            </p:txBody>
          </p:sp>
          <p:grpSp>
            <p:nvGrpSpPr>
              <p:cNvPr id="24" name="Group 23"/>
              <p:cNvGrpSpPr/>
              <p:nvPr/>
            </p:nvGrpSpPr>
            <p:grpSpPr>
              <a:xfrm>
                <a:off x="2039814" y="1734669"/>
                <a:ext cx="6688550" cy="4166875"/>
                <a:chOff x="2039814" y="1423434"/>
                <a:chExt cx="6688550" cy="4166875"/>
              </a:xfrm>
            </p:grpSpPr>
            <p:sp>
              <p:nvSpPr>
                <p:cNvPr id="11" name="Lightning Bolt 10"/>
                <p:cNvSpPr/>
                <p:nvPr/>
              </p:nvSpPr>
              <p:spPr>
                <a:xfrm>
                  <a:off x="2346959" y="2732065"/>
                  <a:ext cx="182880" cy="426134"/>
                </a:xfrm>
                <a:prstGeom prst="lightningBolt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12" name="Lightning Bolt 11"/>
                <p:cNvSpPr/>
                <p:nvPr/>
              </p:nvSpPr>
              <p:spPr>
                <a:xfrm>
                  <a:off x="3362194" y="2725616"/>
                  <a:ext cx="182880" cy="426134"/>
                </a:xfrm>
                <a:prstGeom prst="lightningBolt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13" name="Lightning Bolt 12"/>
                <p:cNvSpPr/>
                <p:nvPr/>
              </p:nvSpPr>
              <p:spPr>
                <a:xfrm>
                  <a:off x="2858089" y="2725616"/>
                  <a:ext cx="182880" cy="426134"/>
                </a:xfrm>
                <a:prstGeom prst="lightningBolt">
                  <a:avLst/>
                </a:prstGeom>
              </p:spPr>
              <p:style>
                <a:lnRef idx="2">
                  <a:schemeClr val="accent5"/>
                </a:lnRef>
                <a:fillRef idx="1">
                  <a:schemeClr val="lt1"/>
                </a:fillRef>
                <a:effectRef idx="0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19" name="Rounded Rectangle 18"/>
                <p:cNvSpPr/>
                <p:nvPr/>
              </p:nvSpPr>
              <p:spPr>
                <a:xfrm>
                  <a:off x="2039814" y="3491345"/>
                  <a:ext cx="6688550" cy="2098964"/>
                </a:xfrm>
                <a:prstGeom prst="round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20" name="Can 19"/>
                <p:cNvSpPr/>
                <p:nvPr/>
              </p:nvSpPr>
              <p:spPr>
                <a:xfrm>
                  <a:off x="2346959" y="3740727"/>
                  <a:ext cx="1015235" cy="1641764"/>
                </a:xfrm>
                <a:prstGeom prst="can">
                  <a:avLst/>
                </a:prstGeom>
              </p:spPr>
              <p:style>
                <a:lnRef idx="1">
                  <a:schemeClr val="accent1"/>
                </a:lnRef>
                <a:fillRef idx="2">
                  <a:schemeClr val="accent1"/>
                </a:fillRef>
                <a:effectRef idx="1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350" dirty="0"/>
                    <a:t>Gateway</a:t>
                  </a:r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3847523" y="3740728"/>
                  <a:ext cx="4693804" cy="1641764"/>
                </a:xfrm>
                <a:prstGeom prst="roundRect">
                  <a:avLst/>
                </a:prstGeom>
              </p:spPr>
              <p:style>
                <a:lnRef idx="1">
                  <a:schemeClr val="accent2"/>
                </a:lnRef>
                <a:fillRef idx="2">
                  <a:schemeClr val="accent2"/>
                </a:fillRef>
                <a:effectRef idx="1">
                  <a:schemeClr val="accent2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22" name="Rectangle 21"/>
                <p:cNvSpPr/>
                <p:nvPr/>
              </p:nvSpPr>
              <p:spPr>
                <a:xfrm>
                  <a:off x="3865417" y="4301835"/>
                  <a:ext cx="1159012" cy="602673"/>
                </a:xfrm>
                <a:prstGeom prst="rect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dirty="0"/>
                    <a:t>Activity Annotation</a:t>
                  </a:r>
                </a:p>
              </p:txBody>
            </p:sp>
            <p:sp>
              <p:nvSpPr>
                <p:cNvPr id="25" name="Rectangle 24"/>
                <p:cNvSpPr/>
                <p:nvPr/>
              </p:nvSpPr>
              <p:spPr>
                <a:xfrm>
                  <a:off x="5625828" y="4301835"/>
                  <a:ext cx="1045844" cy="602673"/>
                </a:xfrm>
                <a:prstGeom prst="rect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200" dirty="0"/>
                    <a:t>Activity Detection</a:t>
                  </a:r>
                </a:p>
              </p:txBody>
            </p:sp>
            <p:sp>
              <p:nvSpPr>
                <p:cNvPr id="26" name="Rectangle 25"/>
                <p:cNvSpPr/>
                <p:nvPr/>
              </p:nvSpPr>
              <p:spPr>
                <a:xfrm>
                  <a:off x="7370571" y="4301835"/>
                  <a:ext cx="1096397" cy="602673"/>
                </a:xfrm>
                <a:prstGeom prst="rect">
                  <a:avLst/>
                </a:prstGeom>
              </p:spPr>
              <p:style>
                <a:lnRef idx="1">
                  <a:schemeClr val="accent4"/>
                </a:lnRef>
                <a:fillRef idx="2">
                  <a:schemeClr val="accent4"/>
                </a:fillRef>
                <a:effectRef idx="1">
                  <a:schemeClr val="accent4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050" dirty="0"/>
                    <a:t>Behavioural Pattern Generation</a:t>
                  </a:r>
                </a:p>
              </p:txBody>
            </p:sp>
            <p:sp>
              <p:nvSpPr>
                <p:cNvPr id="27" name="Left-Right Arrow 26"/>
                <p:cNvSpPr/>
                <p:nvPr/>
              </p:nvSpPr>
              <p:spPr>
                <a:xfrm>
                  <a:off x="3371564" y="4551218"/>
                  <a:ext cx="475959" cy="207818"/>
                </a:xfrm>
                <a:prstGeom prst="leftRightArrow">
                  <a:avLst/>
                </a:prstGeom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28" name="Right Arrow 27"/>
                <p:cNvSpPr/>
                <p:nvPr/>
              </p:nvSpPr>
              <p:spPr>
                <a:xfrm>
                  <a:off x="5045076" y="4561609"/>
                  <a:ext cx="595745" cy="9046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sp>
              <p:nvSpPr>
                <p:cNvPr id="29" name="Right Arrow 28"/>
                <p:cNvSpPr/>
                <p:nvPr/>
              </p:nvSpPr>
              <p:spPr>
                <a:xfrm>
                  <a:off x="6732299" y="4561609"/>
                  <a:ext cx="595745" cy="90464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350"/>
                </a:p>
              </p:txBody>
            </p:sp>
            <p:pic>
              <p:nvPicPr>
                <p:cNvPr id="4" name="Picture 3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3143675" y="2013226"/>
                  <a:ext cx="539129" cy="718839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5" name="Picture 4"/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2681780" y="2020098"/>
                  <a:ext cx="539129" cy="718839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6" name="Picture 5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2346984" y="1463552"/>
                  <a:ext cx="539129" cy="718839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2135747" y="2122449"/>
                  <a:ext cx="619636" cy="616488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7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2874110" y="1423434"/>
                  <a:ext cx="539129" cy="718839"/>
                </a:xfrm>
                <a:prstGeom prst="ellipse">
                  <a:avLst/>
                </a:prstGeom>
                <a:ln>
                  <a:noFill/>
                </a:ln>
                <a:effectLst>
                  <a:softEdge rad="112500"/>
                </a:effectLst>
              </p:spPr>
            </p:pic>
            <p:grpSp>
              <p:nvGrpSpPr>
                <p:cNvPr id="23" name="Group 22"/>
                <p:cNvGrpSpPr/>
                <p:nvPr/>
              </p:nvGrpSpPr>
              <p:grpSpPr>
                <a:xfrm>
                  <a:off x="4141422" y="1823161"/>
                  <a:ext cx="3527069" cy="384512"/>
                  <a:chOff x="4141422" y="1823161"/>
                  <a:chExt cx="3527069" cy="384512"/>
                </a:xfrm>
              </p:grpSpPr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4197927" y="1823161"/>
                    <a:ext cx="3470564" cy="34815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1350" dirty="0"/>
                      <a:t>Heterogeneous Sensing system </a:t>
                    </a:r>
                  </a:p>
                </p:txBody>
              </p:sp>
              <p:sp>
                <p:nvSpPr>
                  <p:cNvPr id="10" name="Rounded Rectangle 9"/>
                  <p:cNvSpPr/>
                  <p:nvPr/>
                </p:nvSpPr>
                <p:spPr>
                  <a:xfrm>
                    <a:off x="4141422" y="1845000"/>
                    <a:ext cx="3229149" cy="362673"/>
                  </a:xfrm>
                  <a:prstGeom prst="roundRect">
                    <a:avLst/>
                  </a:prstGeom>
                  <a:noFill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350"/>
                  </a:p>
                </p:txBody>
              </p:sp>
            </p:grpSp>
          </p:grpSp>
          <p:sp>
            <p:nvSpPr>
              <p:cNvPr id="30" name="TextBox 29"/>
              <p:cNvSpPr txBox="1"/>
              <p:nvPr/>
            </p:nvSpPr>
            <p:spPr>
              <a:xfrm>
                <a:off x="4374862" y="3816936"/>
                <a:ext cx="3013363" cy="2945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050" dirty="0"/>
                  <a:t>DECISION MAKING MODULE </a:t>
                </a:r>
              </a:p>
            </p:txBody>
          </p:sp>
        </p:grpSp>
        <p:sp>
          <p:nvSpPr>
            <p:cNvPr id="34" name="Rounded Rectangle 33"/>
            <p:cNvSpPr/>
            <p:nvPr/>
          </p:nvSpPr>
          <p:spPr>
            <a:xfrm>
              <a:off x="2348345" y="1550104"/>
              <a:ext cx="7211291" cy="445584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350"/>
            </a:p>
          </p:txBody>
        </p:sp>
      </p:grpSp>
    </p:spTree>
    <p:extLst>
      <p:ext uri="{BB962C8B-B14F-4D97-AF65-F5344CB8AC3E}">
        <p14:creationId xmlns:p14="http://schemas.microsoft.com/office/powerpoint/2010/main" val="2161628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3008"/>
            <a:ext cx="5486400" cy="467591"/>
          </a:xfrm>
        </p:spPr>
        <p:txBody>
          <a:bodyPr>
            <a:noAutofit/>
          </a:bodyPr>
          <a:lstStyle/>
          <a:p>
            <a:r>
              <a:rPr lang="en-GB" sz="3200" dirty="0"/>
              <a:t>Plan and Schedule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7" t="22631" r="39887" b="15052"/>
          <a:stretch/>
        </p:blipFill>
        <p:spPr>
          <a:xfrm>
            <a:off x="2274771" y="1433426"/>
            <a:ext cx="4800600" cy="4369103"/>
          </a:xfrm>
        </p:spPr>
      </p:pic>
      <p:sp>
        <p:nvSpPr>
          <p:cNvPr id="3" name="TextBox 2"/>
          <p:cNvSpPr txBox="1"/>
          <p:nvPr/>
        </p:nvSpPr>
        <p:spPr>
          <a:xfrm>
            <a:off x="2585587" y="5911114"/>
            <a:ext cx="468028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Gantt and Pie chart of planning and scheduling work.</a:t>
            </a:r>
          </a:p>
        </p:txBody>
      </p:sp>
    </p:spTree>
    <p:extLst>
      <p:ext uri="{BB962C8B-B14F-4D97-AF65-F5344CB8AC3E}">
        <p14:creationId xmlns:p14="http://schemas.microsoft.com/office/powerpoint/2010/main" val="358087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471"/>
            <a:ext cx="4301837" cy="303609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Microcontroller</a:t>
            </a:r>
          </a:p>
          <a:p>
            <a:r>
              <a:rPr lang="en-GB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 32 is used 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 size 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functionality and analog inputs.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quality and affordable than its peers.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 and Bluetooth.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Temp. range -40 to 125C.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Suitable for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applications.</a:t>
            </a:r>
          </a:p>
          <a:p>
            <a:pPr lvl="1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Fine grained clock gating, dynamic power scaling.</a:t>
            </a:r>
          </a:p>
          <a:p>
            <a:pPr marL="0" indent="0">
              <a:buNone/>
            </a:pP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84" t="32677" r="6818" b="35351"/>
          <a:stretch/>
        </p:blipFill>
        <p:spPr>
          <a:xfrm>
            <a:off x="5143500" y="2260021"/>
            <a:ext cx="3866135" cy="20262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20746" y="4286250"/>
            <a:ext cx="2911642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Fig: ESP 32 Microcontroller.</a:t>
            </a:r>
          </a:p>
        </p:txBody>
      </p:sp>
    </p:spTree>
    <p:extLst>
      <p:ext uri="{BB962C8B-B14F-4D97-AF65-F5344CB8AC3E}">
        <p14:creationId xmlns:p14="http://schemas.microsoft.com/office/powerpoint/2010/main" val="9212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857250"/>
            <a:ext cx="7200900" cy="498764"/>
          </a:xfrm>
        </p:spPr>
        <p:txBody>
          <a:bodyPr>
            <a:normAutofit fontScale="90000"/>
          </a:bodyPr>
          <a:lstStyle/>
          <a:p>
            <a:r>
              <a:rPr lang="en-GB" u="sng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700" y="2004471"/>
            <a:ext cx="4301837" cy="303609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1800" b="1" dirty="0">
                <a:latin typeface="Agency FB" panose="020B0503020202020204" pitchFamily="34" charset="0"/>
              </a:rPr>
              <a:t>Current Sensor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Ampere ACS-712.</a:t>
            </a: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Module: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and Python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u="sng" dirty="0"/>
              <a:t>Application:</a:t>
            </a:r>
          </a:p>
          <a:p>
            <a:pPr marL="0" indent="0">
              <a:buNone/>
            </a:pPr>
            <a:r>
              <a:rPr lang="en-GB" dirty="0"/>
              <a:t>AC, Laptop and Juicer.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891147" y="1356013"/>
            <a:ext cx="3973507" cy="4411495"/>
            <a:chOff x="6521529" y="665018"/>
            <a:chExt cx="5298009" cy="5881992"/>
          </a:xfrm>
        </p:grpSpPr>
        <p:grpSp>
          <p:nvGrpSpPr>
            <p:cNvPr id="10" name="Group 9"/>
            <p:cNvGrpSpPr/>
            <p:nvPr/>
          </p:nvGrpSpPr>
          <p:grpSpPr>
            <a:xfrm>
              <a:off x="6521529" y="665018"/>
              <a:ext cx="5298009" cy="5481884"/>
              <a:chOff x="6667002" y="981385"/>
              <a:chExt cx="5298009" cy="5481884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405" t="33779" r="7645" b="27267"/>
              <a:stretch/>
            </p:blipFill>
            <p:spPr>
              <a:xfrm>
                <a:off x="6667002" y="981385"/>
                <a:ext cx="5298009" cy="3136859"/>
              </a:xfrm>
              <a:prstGeom prst="rect">
                <a:avLst/>
              </a:prstGeom>
            </p:spPr>
          </p:pic>
          <p:grpSp>
            <p:nvGrpSpPr>
              <p:cNvPr id="9" name="Group 8"/>
              <p:cNvGrpSpPr/>
              <p:nvPr/>
            </p:nvGrpSpPr>
            <p:grpSpPr>
              <a:xfrm>
                <a:off x="6667002" y="4119132"/>
                <a:ext cx="5298008" cy="2344137"/>
                <a:chOff x="6667002" y="3555818"/>
                <a:chExt cx="5298008" cy="2907451"/>
              </a:xfrm>
            </p:grpSpPr>
            <p:pic>
              <p:nvPicPr>
                <p:cNvPr id="7" name="Picture 6"/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667002" y="3558022"/>
                  <a:ext cx="2622471" cy="2905247"/>
                </a:xfrm>
                <a:prstGeom prst="rect">
                  <a:avLst/>
                </a:prstGeom>
              </p:spPr>
            </p:pic>
            <p:pic>
              <p:nvPicPr>
                <p:cNvPr id="8" name="Picture 7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9289473" y="3555818"/>
                  <a:ext cx="2675537" cy="2907451"/>
                </a:xfrm>
                <a:prstGeom prst="rect">
                  <a:avLst/>
                </a:prstGeom>
              </p:spPr>
            </p:pic>
          </p:grpSp>
        </p:grpSp>
        <p:sp>
          <p:nvSpPr>
            <p:cNvPr id="11" name="TextBox 10"/>
            <p:cNvSpPr txBox="1"/>
            <p:nvPr/>
          </p:nvSpPr>
          <p:spPr>
            <a:xfrm>
              <a:off x="7107382" y="6146901"/>
              <a:ext cx="431459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350" dirty="0"/>
                <a:t>Fig: ACS 712 connected with the Juicer.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515704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裁剪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裁剪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裁剪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TM10001105[[fn=剪切]]</Template>
  <TotalTime>1566</TotalTime>
  <Words>583</Words>
  <Application>Microsoft Office PowerPoint</Application>
  <PresentationFormat>全屏显示(4:3)</PresentationFormat>
  <Paragraphs>145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华文楷体</vt:lpstr>
      <vt:lpstr>Agency FB</vt:lpstr>
      <vt:lpstr>Arabic Typesetting</vt:lpstr>
      <vt:lpstr>Arial</vt:lpstr>
      <vt:lpstr>Arial Narrow</vt:lpstr>
      <vt:lpstr>Franklin Gothic Book</vt:lpstr>
      <vt:lpstr>Times New Roman</vt:lpstr>
      <vt:lpstr>裁剪</vt:lpstr>
      <vt:lpstr>PowerPoint 演示文稿</vt:lpstr>
      <vt:lpstr>This presentation</vt:lpstr>
      <vt:lpstr>Aims and Objectives </vt:lpstr>
      <vt:lpstr>Activities of daily living </vt:lpstr>
      <vt:lpstr>3D graph</vt:lpstr>
      <vt:lpstr>System Overview </vt:lpstr>
      <vt:lpstr>Plan and Schedule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Interface</vt:lpstr>
      <vt:lpstr>Interface</vt:lpstr>
      <vt:lpstr>Interface</vt:lpstr>
      <vt:lpstr>Interface</vt:lpstr>
      <vt:lpstr>Interface</vt:lpstr>
      <vt:lpstr>Challenges Faced</vt:lpstr>
      <vt:lpstr>Future Prospects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Usama Jawad</dc:creator>
  <cp:lastModifiedBy>Chen Lin</cp:lastModifiedBy>
  <cp:revision>46</cp:revision>
  <dcterms:created xsi:type="dcterms:W3CDTF">2019-09-07T10:23:19Z</dcterms:created>
  <dcterms:modified xsi:type="dcterms:W3CDTF">2019-11-07T02:12:12Z</dcterms:modified>
</cp:coreProperties>
</file>